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7.png" ContentType="image/png"/>
  <Override PartName="/ppt/media/image4.jpeg" ContentType="image/jpeg"/>
  <Override PartName="/ppt/media/image6.jpeg" ContentType="image/jpeg"/>
  <Override PartName="/ppt/media/image5.wmf" ContentType="image/x-wmf"/>
  <Override PartName="/ppt/media/image8.png" ContentType="image/png"/>
  <Override PartName="/ppt/media/image3.wmf" ContentType="image/x-wmf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000" cy="3976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wmf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wmf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96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755640" y="260640"/>
            <a:ext cx="7775640" cy="6047640"/>
          </a:xfrm>
          <a:prstGeom prst="rect">
            <a:avLst/>
          </a:prstGeom>
        </p:spPr>
        <p:txBody>
          <a:bodyPr anchor="ctr" bIns="45000" lIns="90000" rIns="90000" tIns="45000"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ctr">
              <a:lnSpc>
                <a:spcPct val="100000"/>
              </a:lnSpc>
            </a:pPr>
            <a:r>
              <a:rPr b="1" i="1" lang="ru-RU" sz="4400">
                <a:solidFill>
                  <a:srgbClr val="002060"/>
                </a:solidFill>
                <a:latin typeface="Calibri"/>
              </a:rPr>
              <a:t>Логическая задача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ru-RU" sz="4400">
                <a:solidFill>
                  <a:srgbClr val="000000"/>
                </a:solidFill>
                <a:latin typeface="Calibri"/>
              </a:rPr>
              <a:t>У портного есть кусок сукна длиной 16 метров, от которого он отрезает ежедневно по 2 метра. По истечении скольких дней он отрежет последний кусок?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69" name="CustomShape 2"/>
          <p:cNvSpPr/>
          <p:nvPr/>
        </p:nvSpPr>
        <p:spPr>
          <a:xfrm>
            <a:off x="7597440" y="2918520"/>
            <a:ext cx="6399720" cy="4032000"/>
          </a:xfrm>
          <a:prstGeom prst="rect">
            <a:avLst/>
          </a:prstGeom>
        </p:spPr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stomShape 1"/>
          <p:cNvSpPr/>
          <p:nvPr/>
        </p:nvSpPr>
        <p:spPr>
          <a:xfrm>
            <a:off x="457200" y="274680"/>
            <a:ext cx="8228520" cy="1141920"/>
          </a:xfrm>
          <a:prstGeom prst="rect">
            <a:avLst/>
          </a:prstGeom>
        </p:spPr>
      </p:sp>
      <p:pic>
        <p:nvPicPr>
          <p:cNvPr descr="" id="71" name="Мой фильм.wmv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2920" cy="6856920"/>
          </a:xfrm>
          <a:prstGeom prst="rect">
            <a:avLst/>
          </a:prstGeom>
        </p:spPr>
      </p:pic>
    </p:spTree>
  </p:cSld>
  <p:timing>
    <p:tnLst>
      <p:par>
        <p:cTn dur="indefinite" id="3" nodeType="tmRoot" restart="never">
          <p:childTnLst>
            <p:seq>
              <p:cTn fill="hold" id="4" nodeType="interactiveSeq" restart="whenNotActive">
                <p:childTnLst>
                  <p:par>
                    <p:cTn fill="hold" id="5">
                      <p:childTnLst>
                        <p:par>
                          <p:cTn fill="hold" id="6">
                            <p:stCondLst>
                              <p:cond delay="0"/>
                            </p:stCondLst>
                            <p:childTnLst>
                              <p:par>
                                <p:cTn fill="hold" id="7" nodeType="clickEffect" presetClass="mediacall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0" y="549360"/>
            <a:ext cx="9142920" cy="3814920"/>
          </a:xfrm>
          <a:prstGeom prst="rect">
            <a:avLst/>
          </a:prstGeom>
        </p:spPr>
        <p:txBody>
          <a:bodyPr anchor="ctr" bIns="45000" lIns="90000" rIns="90000" tIns="45000"/>
          <a:p>
            <a:endParaRPr/>
          </a:p>
          <a:p>
            <a:endParaRPr/>
          </a:p>
          <a:p>
            <a:endParaRPr/>
          </a:p>
          <a:p>
            <a:endParaRPr/>
          </a:p>
          <a:p>
            <a:r>
              <a:rPr b="1" i="1" lang="ru-RU" sz="4000">
                <a:solidFill>
                  <a:srgbClr val="c00000"/>
                </a:solidFill>
                <a:latin typeface="Calibri"/>
              </a:rPr>
              <a:t>1. Расставьте в следующих равенствах запятые:</a:t>
            </a:r>
            <a:endParaRPr/>
          </a:p>
          <a:p>
            <a:endParaRPr/>
          </a:p>
          <a:p>
            <a:r>
              <a:rPr b="1" i="1" lang="ru-RU" sz="3200">
                <a:solidFill>
                  <a:srgbClr val="000000"/>
                </a:solidFill>
                <a:latin typeface="Calibri"/>
              </a:rPr>
              <a:t>                                 </a:t>
            </a:r>
            <a:r>
              <a:rPr i="1" lang="ru-RU" sz="3200">
                <a:solidFill>
                  <a:srgbClr val="000000"/>
                </a:solidFill>
                <a:latin typeface="Calibri"/>
              </a:rPr>
              <a:t>        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32 + 18 = 5</a:t>
            </a:r>
            <a:endParaRPr/>
          </a:p>
          <a:p>
            <a:r>
              <a:rPr b="1" lang="ru-RU" sz="4000">
                <a:solidFill>
                  <a:srgbClr val="000000"/>
                </a:solidFill>
                <a:latin typeface="Calibri"/>
              </a:rPr>
              <a:t>                                     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736 – 336 = 4</a:t>
            </a:r>
            <a:endParaRPr/>
          </a:p>
          <a:p>
            <a:r>
              <a:rPr b="1" lang="ru-RU" sz="4000">
                <a:solidFill>
                  <a:srgbClr val="000000"/>
                </a:solidFill>
                <a:latin typeface="Calibri"/>
              </a:rPr>
              <a:t>                            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14 ∙ 5 = 7</a:t>
            </a:r>
            <a:endParaRPr/>
          </a:p>
          <a:p>
            <a:r>
              <a:rPr b="1" lang="ru-RU" sz="4000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10, 8 : 3 = 36</a:t>
            </a:r>
            <a:endParaRPr/>
          </a:p>
          <a:p>
            <a:r>
              <a:rPr b="1" lang="ru-RU" sz="4000">
                <a:solidFill>
                  <a:srgbClr val="000000"/>
                </a:solidFill>
                <a:latin typeface="Calibri"/>
              </a:rPr>
              <a:t>                               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12 ∙ 10 = 12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descr="" id="73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349000"/>
            <a:ext cx="3023280" cy="2729520"/>
          </a:xfrm>
          <a:prstGeom prst="rect">
            <a:avLst/>
          </a:prstGeom>
        </p:spPr>
      </p:pic>
    </p:spTree>
  </p:cSld>
  <p:timing>
    <p:tnLst>
      <p:par>
        <p:cTn dur="indefinite" id="8" nodeType="tmRoot" restart="never">
          <p:childTnLst>
            <p:seq>
              <p:cTn dur="indefinite" id="9" nodeType="mainSeq">
                <p:childTnLst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withEffect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dur="1000" fill="hold" id="14"/>
                                        <p:tgtEl>
                                          <p:spTgt spid="7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0.70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dur="1000" fill="hold" id="15"/>
                                        <p:tgtEl>
                                          <p:spTgt spid="7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dur="1000" fill="freeze" id="16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7">
                            <p:stCondLst>
                              <p:cond delay="1000"/>
                            </p:stCondLst>
                            <p:childTnLst>
                              <p:par>
                                <p:cTn fill="hold" id="18" nodeType="afterEffect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dur="1000" fill="hold" id="20"/>
                                        <p:tgtEl>
                                          <p:spTgt spid="7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0.70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dur="1000" fill="hold" id="21"/>
                                        <p:tgtEl>
                                          <p:spTgt spid="7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dur="1000" fill="freeze" id="22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0" y="549360"/>
            <a:ext cx="9142920" cy="3814920"/>
          </a:xfrm>
          <a:prstGeom prst="rect">
            <a:avLst/>
          </a:prstGeom>
        </p:spPr>
        <p:txBody>
          <a:bodyPr anchor="ctr" bIns="45000" lIns="90000" rIns="90000" tIns="45000"/>
          <a:p>
            <a:endParaRPr/>
          </a:p>
          <a:p>
            <a:endParaRPr/>
          </a:p>
          <a:p>
            <a:endParaRPr/>
          </a:p>
          <a:p>
            <a:endParaRPr/>
          </a:p>
          <a:p>
            <a:r>
              <a:rPr b="1" i="1" lang="ru-RU" sz="4000">
                <a:solidFill>
                  <a:srgbClr val="c00000"/>
                </a:solidFill>
                <a:latin typeface="Calibri"/>
              </a:rPr>
              <a:t> </a:t>
            </a:r>
            <a:r>
              <a:rPr b="1" i="1" lang="ru-RU" sz="4000">
                <a:solidFill>
                  <a:srgbClr val="c00000"/>
                </a:solidFill>
                <a:latin typeface="Calibri"/>
              </a:rPr>
              <a:t>2. Вычислить устно :</a:t>
            </a:r>
            <a:endParaRPr/>
          </a:p>
          <a:p>
            <a:endParaRPr/>
          </a:p>
          <a:p>
            <a:endParaRPr/>
          </a:p>
          <a:p>
            <a:r>
              <a:rPr i="1" lang="ru-RU" sz="4000">
                <a:solidFill>
                  <a:srgbClr val="000000"/>
                </a:solidFill>
                <a:latin typeface="Calibri"/>
              </a:rPr>
              <a:t>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9, 396 ∙ 100;</a:t>
            </a:r>
            <a:endParaRPr/>
          </a:p>
          <a:p>
            <a:r>
              <a:rPr b="1" i="1" lang="ru-RU" sz="4000">
                <a:solidFill>
                  <a:srgbClr val="000000"/>
                </a:solidFill>
                <a:latin typeface="Calibri"/>
              </a:rPr>
              <a:t>2, 3754 ∙ 1000;</a:t>
            </a:r>
            <a:endParaRPr/>
          </a:p>
          <a:p>
            <a:r>
              <a:rPr b="1" i="1" lang="ru-RU" sz="4000">
                <a:solidFill>
                  <a:srgbClr val="000000"/>
                </a:solidFill>
                <a:latin typeface="Calibri"/>
              </a:rPr>
              <a:t>640, 75 ∙ 10000;</a:t>
            </a:r>
            <a:endParaRPr/>
          </a:p>
          <a:p>
            <a:r>
              <a:rPr b="1" i="1" lang="ru-RU" sz="4000">
                <a:solidFill>
                  <a:srgbClr val="000000"/>
                </a:solidFill>
                <a:latin typeface="Calibri"/>
              </a:rPr>
              <a:t>59, 87∙ 10.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descr="" id="7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12360" y="2238120"/>
            <a:ext cx="3023280" cy="2729520"/>
          </a:xfrm>
          <a:prstGeom prst="rect">
            <a:avLst/>
          </a:prstGeom>
        </p:spPr>
      </p:pic>
    </p:spTree>
  </p:cSld>
  <p:timing>
    <p:tnLst>
      <p:par>
        <p:cTn dur="indefinite" id="23" nodeType="tmRoot" restart="never">
          <p:childTnLst>
            <p:seq>
              <p:cTn dur="indefinite" id="24" nodeType="mainSeq">
                <p:childTnLst>
                  <p:par>
                    <p:cTn fill="hold" id="25">
                      <p:stCondLst>
                        <p:cond delay="indefinite"/>
                      </p:stCondLst>
                      <p:childTnLst>
                        <p:par>
                          <p:cTn fill="hold" id="26">
                            <p:stCondLst>
                              <p:cond delay="0"/>
                            </p:stCondLst>
                            <p:childTnLst>
                              <p:par>
                                <p:cTn fill="hold" id="27" nodeType="withEffect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dur="1000" fill="hold" id="29"/>
                                        <p:tgtEl>
                                          <p:spTgt spid="7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0.70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dur="1000" fill="hold" id="30"/>
                                        <p:tgtEl>
                                          <p:spTgt spid="7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dur="1000" fill="freeze" id="3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32">
                            <p:stCondLst>
                              <p:cond delay="1000"/>
                            </p:stCondLst>
                            <p:childTnLst>
                              <p:par>
                                <p:cTn fill="hold" id="33" nodeType="afterEffect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dur="1000" fill="hold" id="35"/>
                                        <p:tgtEl>
                                          <p:spTgt spid="7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0.70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dur="1000" fill="hold" id="36"/>
                                        <p:tgtEl>
                                          <p:spTgt spid="7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dur="1000" fill="freeze" id="37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0" y="1268640"/>
            <a:ext cx="9142920" cy="2735280"/>
          </a:xfrm>
          <a:prstGeom prst="rect">
            <a:avLst/>
          </a:prstGeom>
        </p:spPr>
        <p:txBody>
          <a:bodyPr anchor="ctr" bIns="45000" lIns="90000" rIns="90000" tIns="45000"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r>
              <a:rPr b="1" i="1" lang="ru-RU" sz="4000">
                <a:solidFill>
                  <a:srgbClr val="c00000"/>
                </a:solidFill>
                <a:latin typeface="Calibri"/>
              </a:rPr>
              <a:t>                              </a:t>
            </a:r>
            <a:r>
              <a:rPr b="1" i="1" lang="ru-RU" sz="4000">
                <a:solidFill>
                  <a:srgbClr val="c00000"/>
                </a:solidFill>
                <a:latin typeface="Calibri"/>
              </a:rPr>
              <a:t>3. Задача:</a:t>
            </a:r>
            <a:endParaRPr/>
          </a:p>
          <a:p>
            <a:endParaRPr/>
          </a:p>
          <a:p>
            <a:r>
              <a:rPr b="1" i="1" lang="ru-RU" sz="4000">
                <a:solidFill>
                  <a:srgbClr val="c00000"/>
                </a:solidFill>
                <a:latin typeface="Calibri"/>
              </a:rPr>
              <a:t>                              </a:t>
            </a:r>
            <a:r>
              <a:rPr b="1" i="1" lang="ru-RU" sz="1400">
                <a:solidFill>
                  <a:srgbClr val="000000"/>
                </a:solidFill>
                <a:latin typeface="Calibri"/>
              </a:rPr>
              <a:t>В кафе пекут вкусные пирожные. 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                                    </a:t>
            </a:r>
            <a:r>
              <a:rPr b="1" i="1" lang="ru-RU" sz="1400">
                <a:solidFill>
                  <a:srgbClr val="000000"/>
                </a:solidFill>
                <a:latin typeface="Calibri"/>
              </a:rPr>
              <a:t>Мне дали рецепт: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Мука 2 кг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Сахар 2 кг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Яйцо 30 штук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Масло 1кг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Сгущенка 0, 4 кг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Из одной порции получается 80 штук. Я хочу попробовать испечь пирожное дома. Мне нужно уменьшить рецепт в 10 раз.</a:t>
            </a:r>
            <a:endParaRPr/>
          </a:p>
          <a:p>
            <a:r>
              <a:rPr b="1" i="1" lang="ru-RU" sz="1400">
                <a:solidFill>
                  <a:srgbClr val="000000"/>
                </a:solidFill>
                <a:latin typeface="Calibri"/>
              </a:rPr>
              <a:t>-Что нужно сделать, чтобы уменьшить количество продуктов в 10 раз?</a:t>
            </a:r>
            <a:endParaRPr/>
          </a:p>
          <a:p>
            <a:endParaRPr/>
          </a:p>
          <a:p>
            <a:endParaRPr/>
          </a:p>
          <a:p>
            <a:endParaRPr/>
          </a:p>
          <a:p>
            <a:r>
              <a:rPr i="1" lang="ru-RU" sz="1400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descr="" id="77" name="Рисунок 5"/>
          <p:cNvPicPr/>
          <p:nvPr/>
        </p:nvPicPr>
        <p:blipFill>
          <a:blip r:embed="rId1"/>
          <a:stretch>
            <a:fillRect/>
          </a:stretch>
        </p:blipFill>
        <p:spPr>
          <a:xfrm>
            <a:off x="251640" y="620640"/>
            <a:ext cx="3095280" cy="2879280"/>
          </a:xfrm>
          <a:prstGeom prst="rect">
            <a:avLst/>
          </a:prstGeom>
        </p:spPr>
      </p:pic>
    </p:spTree>
  </p:cSld>
  <p:timing>
    <p:tnLst>
      <p:par>
        <p:cTn dur="indefinite" id="38" nodeType="tmRoot" restart="never">
          <p:childTnLst>
            <p:seq>
              <p:cTn dur="indefinite" id="39" nodeType="mainSeq">
                <p:childTnLst>
                  <p:par>
                    <p:cTn fill="hold" id="40">
                      <p:stCondLst>
                        <p:cond delay="indefinite"/>
                      </p:stCondLst>
                      <p:childTnLst>
                        <p:par>
                          <p:cTn fill="hold" id="41">
                            <p:stCondLst>
                              <p:cond delay="0"/>
                            </p:stCondLst>
                            <p:childTnLst>
                              <p:par>
                                <p:cTn fill="hold" id="42" nodeType="withEffect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dur="1000" fill="hold" id="44"/>
                                        <p:tgtEl>
                                          <p:spTgt spid="7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0.70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dur="1000" fill="hold" id="45"/>
                                        <p:tgtEl>
                                          <p:spTgt spid="7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dur="1000" fill="freeze" id="46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457200" y="274680"/>
            <a:ext cx="8228520" cy="56088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4400">
                <a:solidFill>
                  <a:srgbClr val="c00000"/>
                </a:solidFill>
                <a:latin typeface="Calibri"/>
              </a:rPr>
              <a:t>ПРОБЛЕМА: </a:t>
            </a:r>
            <a:endParaRPr/>
          </a:p>
        </p:txBody>
      </p:sp>
      <p:sp>
        <p:nvSpPr>
          <p:cNvPr id="79" name="CustomShape 2"/>
          <p:cNvSpPr/>
          <p:nvPr/>
        </p:nvSpPr>
        <p:spPr>
          <a:xfrm>
            <a:off x="395640" y="1196640"/>
            <a:ext cx="8228520" cy="4524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мы обнаружили,  что у нас нет быстрого, удобного, устного способа деления десятичных дробей на 10 и 100.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Сформулируйте цель вашей деятельности.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Сегодня на уроке, я хочу: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повторить 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выяснить 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понять 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узнать 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800">
                <a:solidFill>
                  <a:srgbClr val="000000"/>
                </a:solidFill>
                <a:latin typeface="Calibri"/>
              </a:rPr>
              <a:t>научиться применять…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descr="" id="80" name="Picture 8"/>
          <p:cNvPicPr/>
          <p:nvPr/>
        </p:nvPicPr>
        <p:blipFill>
          <a:blip r:embed="rId1"/>
          <a:stretch>
            <a:fillRect/>
          </a:stretch>
        </p:blipFill>
        <p:spPr>
          <a:xfrm>
            <a:off x="6588360" y="2925000"/>
            <a:ext cx="2231280" cy="3490920"/>
          </a:xfrm>
          <a:prstGeom prst="rect">
            <a:avLst/>
          </a:prstGeom>
        </p:spPr>
      </p:pic>
    </p:spTree>
  </p:cSld>
  <p:timing>
    <p:tnLst>
      <p:par>
        <p:cTn dur="indefinite" id="47" nodeType="tmRoot" restart="never">
          <p:childTnLst>
            <p:seq>
              <p:cTn dur="indefinite" id="48" nodeType="mainSeq">
                <p:childTnLst>
                  <p:par>
                    <p:cTn fill="hold" id="49">
                      <p:stCondLst>
                        <p:cond delay="indefinite"/>
                      </p:stCondLst>
                      <p:childTnLst>
                        <p:par>
                          <p:cTn fill="hold" id="50">
                            <p:stCondLst>
                              <p:cond delay="0"/>
                            </p:stCondLst>
                            <p:childTnLst>
                              <p:par>
                                <p:cTn fill="hold" id="51" nodeType="afterEffect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dur="500" fill="freeze" id="53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96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457200" y="274680"/>
            <a:ext cx="8228520" cy="11419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4400">
                <a:solidFill>
                  <a:srgbClr val="c00000"/>
                </a:solidFill>
                <a:latin typeface="Calibri"/>
              </a:rPr>
              <a:t>Закрепление</a:t>
            </a:r>
            <a:endParaRPr/>
          </a:p>
        </p:txBody>
      </p:sp>
      <p:sp>
        <p:nvSpPr>
          <p:cNvPr id="82" name="CustomShape 2"/>
          <p:cNvSpPr/>
          <p:nvPr/>
        </p:nvSpPr>
        <p:spPr>
          <a:xfrm>
            <a:off x="457200" y="1600200"/>
            <a:ext cx="8228520" cy="4524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1. Выполните деление: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а) 7,504:10;  б) 25,307: 1000;  в) 0,0368:100;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 </a:t>
            </a:r>
            <a:r>
              <a:rPr b="1" i="1" lang="ru-RU" sz="3200">
                <a:solidFill>
                  <a:srgbClr val="000000"/>
                </a:solidFill>
                <a:latin typeface="Calibri"/>
              </a:rPr>
              <a:t>г) 0,56:10000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2. № 963 (устно),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2. Выполните деление в рецепте для пирожного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    </a:t>
            </a:r>
            <a:r>
              <a:rPr b="1" i="1" lang="ru-RU" sz="3200">
                <a:solidFill>
                  <a:srgbClr val="000000"/>
                </a:solidFill>
                <a:latin typeface="Calibri"/>
              </a:rPr>
              <a:t>Мука 2 кг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    </a:t>
            </a:r>
            <a:r>
              <a:rPr b="1" i="1" lang="ru-RU" sz="3200">
                <a:solidFill>
                  <a:srgbClr val="000000"/>
                </a:solidFill>
                <a:latin typeface="Calibri"/>
              </a:rPr>
              <a:t>Сахар 2 кг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    </a:t>
            </a:r>
            <a:r>
              <a:rPr b="1" i="1" lang="ru-RU" sz="3200">
                <a:solidFill>
                  <a:srgbClr val="000000"/>
                </a:solidFill>
                <a:latin typeface="Calibri"/>
              </a:rPr>
              <a:t>Яйцо 30 штук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    </a:t>
            </a:r>
            <a:r>
              <a:rPr b="1" i="1" lang="ru-RU" sz="3200">
                <a:solidFill>
                  <a:srgbClr val="000000"/>
                </a:solidFill>
                <a:latin typeface="Calibri"/>
              </a:rPr>
              <a:t>Масло 1кг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    </a:t>
            </a:r>
            <a:r>
              <a:rPr b="1" i="1" lang="ru-RU" sz="3200">
                <a:solidFill>
                  <a:srgbClr val="000000"/>
                </a:solidFill>
                <a:latin typeface="Calibri"/>
              </a:rPr>
              <a:t>Сгущенка 0, 4 кг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dur="indefinite" id="54" nodeType="tmRoot" restart="never">
          <p:childTnLst>
            <p:seq>
              <p:cTn id="5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96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457200" y="620640"/>
            <a:ext cx="8228520" cy="55044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i="1" lang="ru-RU" sz="4000">
                <a:solidFill>
                  <a:srgbClr val="c00000"/>
                </a:solidFill>
                <a:latin typeface="Calibri"/>
              </a:rPr>
              <a:t>Рассмотрите схему перевода единиц длины и массы: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7, 583 м = (7, 583∙100) = 758, 3 см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6537 м= (6537:1000) =6, 537км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200">
                <a:solidFill>
                  <a:srgbClr val="000000"/>
                </a:solidFill>
                <a:latin typeface="Calibri"/>
              </a:rPr>
              <a:t>6537ц = (6537:10) =653, 7 т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f81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457200" y="548640"/>
            <a:ext cx="8228520" cy="55764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4400">
                <a:solidFill>
                  <a:srgbClr val="002060"/>
                </a:solidFill>
                <a:latin typeface="Calibri"/>
              </a:rPr>
              <a:t>Запишите: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7, 3456 м в сантиметрах, миллиметрах;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6, 043 т в центнерах, килограммах;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346 мм в сантиметрах, метрах;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73, 6 кг в центнерах, тоннах.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f81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457200" y="620640"/>
            <a:ext cx="8228520" cy="55044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4400">
                <a:solidFill>
                  <a:srgbClr val="002060"/>
                </a:solidFill>
                <a:latin typeface="Calibri"/>
              </a:rPr>
              <a:t>Ответы: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7, 3456 м = 734,56 см = 7345,6 мм;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6, 043 т = 60,43 ц = 6043 кг;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346 мм = 34,6 см = 3,46 м;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73, 6 кг = 0,736 ц = 0,0736 т.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c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457200" y="692640"/>
            <a:ext cx="8228520" cy="54324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i="1" lang="ru-RU" sz="4400">
                <a:solidFill>
                  <a:srgbClr val="ff3300"/>
                </a:solidFill>
                <a:latin typeface="Calibri"/>
              </a:rPr>
              <a:t>Оцените работу на уроке</a:t>
            </a:r>
            <a:r>
              <a:rPr i="1" lang="ru-RU" sz="3200">
                <a:solidFill>
                  <a:srgbClr val="ff3300"/>
                </a:solidFill>
                <a:latin typeface="Calibri"/>
              </a:rPr>
              <a:t>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сегодня я узнал…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было интересно…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было трудно…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урок дал мне для жизни…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i="1" lang="ru-RU" sz="3600">
                <a:solidFill>
                  <a:srgbClr val="000000"/>
                </a:solidFill>
                <a:latin typeface="Calibri"/>
              </a:rPr>
              <a:t>мне захотелось…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bb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457200" y="274680"/>
            <a:ext cx="8228520" cy="538560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i="1" lang="ru-RU" sz="4400">
                <a:solidFill>
                  <a:srgbClr val="4f6228"/>
                </a:solidFill>
                <a:latin typeface="Calibri"/>
              </a:rPr>
              <a:t>Домашнее задание</a:t>
            </a:r>
            <a:endParaRPr/>
          </a:p>
          <a:p>
            <a:endParaRPr/>
          </a:p>
          <a:p>
            <a:r>
              <a:rPr i="1" lang="ru-RU" sz="4400">
                <a:solidFill>
                  <a:srgbClr val="000000"/>
                </a:solidFill>
                <a:latin typeface="Calibri"/>
              </a:rPr>
              <a:t> </a:t>
            </a:r>
            <a:r>
              <a:rPr b="1" i="1" lang="ru-RU" sz="4000">
                <a:solidFill>
                  <a:srgbClr val="000000"/>
                </a:solidFill>
                <a:latin typeface="Calibri"/>
              </a:rPr>
              <a:t>Выучить правило на стр. 239, выполнить № 964, составить свою карточку по теме, решить ее</a:t>
            </a:r>
            <a:r>
              <a:rPr i="1" lang="ru-RU" sz="4400">
                <a:solidFill>
                  <a:srgbClr val="000000"/>
                </a:solidFill>
                <a:latin typeface="Calibri"/>
              </a:rPr>
              <a:t>. </a:t>
            </a:r>
            <a:endParaRPr/>
          </a:p>
          <a:p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descr="" id="88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804360" y="3069000"/>
            <a:ext cx="2409480" cy="3095280"/>
          </a:xfrm>
          <a:prstGeom prst="rect">
            <a:avLst/>
          </a:prstGeom>
        </p:spPr>
      </p:pic>
    </p:spTree>
  </p:cSld>
  <p:timing>
    <p:tnLst>
      <p:par>
        <p:cTn dur="indefinite" id="56" nodeType="tmRoot" restart="never">
          <p:childTnLst>
            <p:seq>
              <p:cTn dur="indefinite" id="57" nodeType="mainSeq">
                <p:childTnLst>
                  <p:par>
                    <p:cTn fill="hold" id="58">
                      <p:stCondLst>
                        <p:cond delay="indefinite"/>
                      </p:stCondLst>
                      <p:childTnLst>
                        <p:par>
                          <p:cTn fill="hold" id="59">
                            <p:stCondLst>
                              <p:cond delay="0"/>
                            </p:stCondLst>
                            <p:childTnLst>
                              <p:par>
                                <p:cTn fill="hold" id="60" nodeType="withEffect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dur="500" fill="freeze" id="62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